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Host Grotesk Medium"/>
      <p:regular r:id="rId27"/>
    </p:embeddedFont>
    <p:embeddedFont>
      <p:font typeface="Host Grotesk Medium"/>
      <p:regular r:id="rId28"/>
    </p:embeddedFont>
    <p:embeddedFont>
      <p:font typeface="Host Grotesk Medium"/>
      <p:regular r:id="rId29"/>
    </p:embeddedFont>
    <p:embeddedFont>
      <p:font typeface="Host Grotesk Medium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850ec959-8068-44ad-8429-1520e9d57813/bc970fc8c18779a99087?experience=power-bi" TargetMode="External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10477368/" TargetMode="External"/><Relationship Id="rId6" Type="http://schemas.openxmlformats.org/officeDocument/2006/relationships/hyperlink" Target="https://pmc.ncbi.nlm.nih.gov/articles/PMC9126863/" TargetMode="External"/><Relationship Id="rId9" Type="http://schemas.openxmlformats.org/officeDocument/2006/relationships/hyperlink" Target="https://www.publichealthontario.ca/-/media/Documents/S/24/social-determinants-health-diabetes-scientific-review.pdf?rev=56f5f14bd2464fa38543b59ba03ced4b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image" Target="../media/image-3-3.png"/><Relationship Id="rId5" Type="http://schemas.openxmlformats.org/officeDocument/2006/relationships/image" Target="../media/image-3-4.png"/><Relationship Id="rId7" Type="http://schemas.openxmlformats.org/officeDocument/2006/relationships/image" Target="../media/image-3-5.png"/><Relationship Id="rId8" Type="http://schemas.openxmlformats.org/officeDocument/2006/relationships/image" Target="../media/image-3-6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14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L'imapct des facteurs socioéconomique sur le diabète au états unis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790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04142"/>
            <a:ext cx="13042821" cy="48211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6262"/>
            <a:ext cx="10175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Nettoyage et préparation des données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52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(Silver → Gold )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57414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 : fichier CSV diabetes_acs_full.csv (données diabète + socio-éco par État US).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9360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 : produire un dataset propre et enrichi pour l’analyse dans Power BI.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1305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Étapes clés Nettoyage → Normalisation → Calculs métiers → Export (Excel + Parquet).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8805"/>
            <a:ext cx="7199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Lecture des données brutes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121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Lecture du CSV avec PySpark.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50669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Filtrage des lignes.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45982"/>
            <a:ext cx="13042583" cy="17193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02051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728" y="533995"/>
            <a:ext cx="5758577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Standardisation des noms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728" y="1529239"/>
            <a:ext cx="1327094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Traduction  des noms de colonnes en français pour faciliter la lecture et l'analyse des données.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9728" y="2233136"/>
            <a:ext cx="242768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Avant renommage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79728" y="2730698"/>
            <a:ext cx="410860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stateName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9728" y="3097411"/>
            <a:ext cx="410860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acs_B17019EST2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9728" y="3464123"/>
            <a:ext cx="410860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acs_B23001_UE_PCT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269825" y="2233136"/>
            <a:ext cx="242768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Après renommage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269825" y="2730698"/>
            <a:ext cx="410718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État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269825" y="3097411"/>
            <a:ext cx="410718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Ménages_Pauvres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269825" y="3464123"/>
            <a:ext cx="410718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%_Chômage_Total</a:t>
            </a:r>
            <a:endParaRPr lang="en-US" sz="15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494" y="2257425"/>
            <a:ext cx="4107180" cy="521124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679728" y="7905631"/>
            <a:ext cx="1327094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028"/>
            <a:ext cx="8232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Création des colonnes enrichies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643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Ratios calculés 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37589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%Medicare = Medicare / Coût total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795349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%Medicaid = Medicaid / Coût total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1480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Nouveaux indicateurs 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3426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Nb de diabétiques pauvres / chômeurs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229576"/>
            <a:ext cx="13042821" cy="32058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00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Sauvegarde Silver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4244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données nettoyées et enrichies sont stockées en Delta Lake.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3776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utilisé 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633073"/>
            <a:ext cx="13042821" cy="2721173"/>
          </a:xfrm>
          <a:prstGeom prst="roundRect">
            <a:avLst>
              <a:gd name="adj" fmla="val 3501"/>
            </a:avLst>
          </a:prstGeom>
          <a:solidFill>
            <a:srgbClr val="EDECE8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3633073"/>
            <a:ext cx="13065443" cy="2721173"/>
          </a:xfrm>
          <a:prstGeom prst="roundRect">
            <a:avLst>
              <a:gd name="adj" fmla="val 1250"/>
            </a:avLst>
          </a:prstGeom>
          <a:solidFill>
            <a:srgbClr val="EDECE8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3803094"/>
            <a:ext cx="12611814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silver_path = "hdfs:///datalake/silver/diabetes_acs_delta_full"(silver_full .coalesce(1) .write.format("delta") .mode("overwrite") .save(silver_path))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60939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935" y="337899"/>
            <a:ext cx="3070979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Colonnes Gold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29935" y="967264"/>
            <a:ext cx="13770531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 sélectionne uniquement les variables utiles (coûts, pauvreté, chômage, secteurs…).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29935" y="1289685"/>
            <a:ext cx="13770531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colonnes inutiles ou bruitées.</a:t>
            </a:r>
            <a:endParaRPr lang="en-US" sz="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935" y="1750219"/>
            <a:ext cx="2902029" cy="55122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21367" y="1722596"/>
            <a:ext cx="8986599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5221367" y="2017395"/>
            <a:ext cx="8986599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5221367" y="2324457"/>
            <a:ext cx="410622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Exemples de colonnes sélectionnées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21367" y="2769513"/>
            <a:ext cx="8986599" cy="1403033"/>
          </a:xfrm>
          <a:prstGeom prst="roundRect">
            <a:avLst>
              <a:gd name="adj" fmla="val 367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28987" y="2777133"/>
            <a:ext cx="8971359" cy="3469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5351740" y="2858453"/>
            <a:ext cx="423636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 de la colonne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9841230" y="2858453"/>
            <a:ext cx="423636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Description/Exemple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5228987" y="3124081"/>
            <a:ext cx="8971359" cy="3469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351740" y="3205401"/>
            <a:ext cx="423636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Coût_Direct_Diabète_M$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9841230" y="3205401"/>
            <a:ext cx="423636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Coûts médicaux directs en millions (données socio-économiques).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5228987" y="3471029"/>
            <a:ext cx="8971359" cy="3469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5351740" y="3552349"/>
            <a:ext cx="423636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Chômeurs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9841230" y="3552349"/>
            <a:ext cx="423636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Taux de chômage (provenant des données ACS).</a:t>
            </a:r>
            <a:endParaRPr lang="en-US" sz="950" dirty="0"/>
          </a:p>
        </p:txBody>
      </p:sp>
      <p:sp>
        <p:nvSpPr>
          <p:cNvPr id="19" name="Shape 16"/>
          <p:cNvSpPr/>
          <p:nvPr/>
        </p:nvSpPr>
        <p:spPr>
          <a:xfrm>
            <a:off x="5228987" y="3817977"/>
            <a:ext cx="8971359" cy="3469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351740" y="3899297"/>
            <a:ext cx="423636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%_Ventes</a:t>
            </a:r>
            <a:endParaRPr lang="en-US" sz="950" dirty="0"/>
          </a:p>
        </p:txBody>
      </p:sp>
      <p:sp>
        <p:nvSpPr>
          <p:cNvPr id="21" name="Text 18"/>
          <p:cNvSpPr/>
          <p:nvPr/>
        </p:nvSpPr>
        <p:spPr>
          <a:xfrm>
            <a:off x="9841230" y="3899297"/>
            <a:ext cx="423636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Pourcentage des ventes.</a:t>
            </a:r>
            <a:endParaRPr lang="en-US" sz="950" dirty="0"/>
          </a:p>
        </p:txBody>
      </p:sp>
      <p:sp>
        <p:nvSpPr>
          <p:cNvPr id="22" name="Text 19"/>
          <p:cNvSpPr/>
          <p:nvPr/>
        </p:nvSpPr>
        <p:spPr>
          <a:xfrm>
            <a:off x="429935" y="7584757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0878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Dans la couche Gold, seules les colonnes pertinentes sont conservées. L'objectif est de fournir un dataset léger et lisible pour la visualisation.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9635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utilisé 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91664"/>
            <a:ext cx="13042821" cy="2381012"/>
          </a:xfrm>
          <a:prstGeom prst="roundRect">
            <a:avLst>
              <a:gd name="adj" fmla="val 4001"/>
            </a:avLst>
          </a:prstGeom>
          <a:solidFill>
            <a:srgbClr val="EDECE8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791664"/>
            <a:ext cx="13065443" cy="2381012"/>
          </a:xfrm>
          <a:prstGeom prst="roundRect">
            <a:avLst>
              <a:gd name="adj" fmla="val 1429"/>
            </a:avLst>
          </a:prstGeom>
          <a:solidFill>
            <a:srgbClr val="EDECE8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961686"/>
            <a:ext cx="12611814" cy="204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gold_out = "hdfs:///datalake/gold/diabetes_acs_gold_parquet"(df_gold_fr .coalesce(1) .write.mode("overwrite") .save(gold_out))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8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Export vers Power BI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5321" y="2312789"/>
            <a:ext cx="4057650" cy="40576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55644" y="2261711"/>
            <a:ext cx="678846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055644" y="2805946"/>
            <a:ext cx="678846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055644" y="3350181"/>
            <a:ext cx="678846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 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55644" y="3894415"/>
            <a:ext cx="678846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Parquet (single file) : optimisé pour Power BI 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55644" y="4438650"/>
            <a:ext cx="678846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un seul fichier parquet, plus simple à importer.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88074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9786" y="3760351"/>
            <a:ext cx="10430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Visualisation des données avec Power BI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98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Notre équipe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221" y="3462218"/>
            <a:ext cx="1829753" cy="1829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55420" y="5575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Chouaib GHODHBANI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324" y="3462218"/>
            <a:ext cx="1829753" cy="18297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3" y="5575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Selim SGHAIER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427" y="3462218"/>
            <a:ext cx="1829753" cy="18297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339626" y="5575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Aziz JAMOUSSI</a:t>
            </a:r>
            <a:endParaRPr lang="en-US"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523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 : vers une exploitation optimale des données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046940" y="47101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Merci !</a:t>
            </a:r>
            <a:endParaRPr lang="en-US" sz="3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825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Introduction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156" y="3129796"/>
            <a:ext cx="3452813" cy="2132528"/>
          </a:xfrm>
          <a:prstGeom prst="rect">
            <a:avLst/>
          </a:prstGeom>
        </p:spPr>
      </p:pic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21" y="5517475"/>
            <a:ext cx="1503283" cy="62376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57" y="3129796"/>
            <a:ext cx="3978116" cy="2013228"/>
          </a:xfrm>
          <a:prstGeom prst="rect">
            <a:avLst/>
          </a:prstGeom>
        </p:spPr>
      </p:pic>
      <p:pic>
        <p:nvPicPr>
          <p:cNvPr id="6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774" y="5398175"/>
            <a:ext cx="1503283" cy="623768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5240" y="3129796"/>
            <a:ext cx="2734508" cy="2139910"/>
          </a:xfrm>
          <a:prstGeom prst="rect">
            <a:avLst/>
          </a:prstGeom>
        </p:spPr>
      </p:pic>
      <p:pic>
        <p:nvPicPr>
          <p:cNvPr id="8" name="Image 5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913" y="5524857"/>
            <a:ext cx="1503283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1572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Problématique : Comment les Facteurs socio-économique  influencent le nombre de personnes atteintes de diabète aux États-Unis ?</a:t>
            </a:r>
            <a:endParaRPr lang="en-US" sz="4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1367" y="970478"/>
            <a:ext cx="11807547" cy="6288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490782"/>
            <a:ext cx="6244709" cy="33149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60871"/>
            <a:ext cx="6244709" cy="167782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1490782"/>
            <a:ext cx="6244709" cy="33853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5131237"/>
            <a:ext cx="6244709" cy="12663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1354"/>
            <a:ext cx="5958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Arborescence datalake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436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-Docker :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0860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Même configuration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toute l’équipe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5283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Isolation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 services (HDFS, Spark, Jupyter).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9707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Orchestration facile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413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-HDFS :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8554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Système de fichiers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distribué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29776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Répertoires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Bronze / Silver / Gold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hébergés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sur HDFS.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7401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615446"/>
            <a:ext cx="6237089" cy="1371719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99521" y="4242316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9039"/>
            <a:ext cx="7816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 modèle Bronze, Silver, Gold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1447"/>
            <a:ext cx="4196358" cy="3389114"/>
          </a:xfrm>
          <a:prstGeom prst="roundRect">
            <a:avLst>
              <a:gd name="adj" fmla="val 2811"/>
            </a:avLst>
          </a:prstGeom>
          <a:solidFill>
            <a:srgbClr val="FAF9F5"/>
          </a:solidFill>
          <a:ln w="30480">
            <a:solidFill>
              <a:srgbClr val="8448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001447"/>
            <a:ext cx="121920" cy="3389114"/>
          </a:xfrm>
          <a:prstGeom prst="roundRect">
            <a:avLst>
              <a:gd name="adj" fmla="val 78139"/>
            </a:avLst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32587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Bronze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73004" y="3820120"/>
            <a:ext cx="355985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 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Données brutes, ingérées directement sans transformation.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73004" y="4976693"/>
            <a:ext cx="355985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Rôle 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Source unique de vérité pour traçabilité et audit.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73004" y="5793105"/>
            <a:ext cx="35598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Contenu 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CSV et Json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001447"/>
            <a:ext cx="4196358" cy="3389114"/>
          </a:xfrm>
          <a:prstGeom prst="roundRect">
            <a:avLst>
              <a:gd name="adj" fmla="val 2811"/>
            </a:avLst>
          </a:prstGeom>
          <a:solidFill>
            <a:srgbClr val="FAF9F5"/>
          </a:solidFill>
          <a:ln w="30480">
            <a:solidFill>
              <a:srgbClr val="84482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16962" y="3001447"/>
            <a:ext cx="121920" cy="3389114"/>
          </a:xfrm>
          <a:prstGeom prst="roundRect">
            <a:avLst>
              <a:gd name="adj" fmla="val 78139"/>
            </a:avLst>
          </a:prstGeom>
          <a:solidFill>
            <a:srgbClr val="84482D"/>
          </a:solidFill>
          <a:ln/>
        </p:spPr>
      </p:sp>
      <p:sp>
        <p:nvSpPr>
          <p:cNvPr id="11" name="Text 9"/>
          <p:cNvSpPr/>
          <p:nvPr/>
        </p:nvSpPr>
        <p:spPr>
          <a:xfrm>
            <a:off x="5596176" y="32587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Silver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596176" y="3820120"/>
            <a:ext cx="355985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 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Données nettoyées, transformées et structurées.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96176" y="4636532"/>
            <a:ext cx="355985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Rôle 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Préparées pour l'analyse et l'intégration.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96176" y="5452943"/>
            <a:ext cx="35598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Contenu 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format delta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001447"/>
            <a:ext cx="4196358" cy="3389114"/>
          </a:xfrm>
          <a:prstGeom prst="roundRect">
            <a:avLst>
              <a:gd name="adj" fmla="val 2811"/>
            </a:avLst>
          </a:prstGeom>
          <a:solidFill>
            <a:srgbClr val="FAF9F5"/>
          </a:solidFill>
          <a:ln w="30480">
            <a:solidFill>
              <a:srgbClr val="84482D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40133" y="3001447"/>
            <a:ext cx="121920" cy="3389114"/>
          </a:xfrm>
          <a:prstGeom prst="roundRect">
            <a:avLst>
              <a:gd name="adj" fmla="val 78139"/>
            </a:avLst>
          </a:prstGeom>
          <a:solidFill>
            <a:srgbClr val="84482D"/>
          </a:solidFill>
          <a:ln/>
        </p:spPr>
      </p:sp>
      <p:sp>
        <p:nvSpPr>
          <p:cNvPr id="17" name="Text 15"/>
          <p:cNvSpPr/>
          <p:nvPr/>
        </p:nvSpPr>
        <p:spPr>
          <a:xfrm>
            <a:off x="10019348" y="32587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Gold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10019348" y="3820120"/>
            <a:ext cx="355985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 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Données agrégées, optimisées et prêtes à l'emploi.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019348" y="4636532"/>
            <a:ext cx="355985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Rôle 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Facilite tableaux de bord, rapports et applications métier.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019348" y="5452943"/>
            <a:ext cx="35598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Contenu 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parquet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313"/>
            <a:ext cx="10604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Couche Ingestion, Persistance et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86162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93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1. Ingestion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983837"/>
            <a:ext cx="374273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Collecte des données brutes (batch ou streaming).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245882"/>
            <a:ext cx="4196358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43776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2. Persistance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43776" y="4643557"/>
            <a:ext cx="374273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Stockage durable et fiable des données collectées via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HDFS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905720"/>
            <a:ext cx="4196358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6948" y="3812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3.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66948" y="4303395"/>
            <a:ext cx="374273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des données pour la prise de décision.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14612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2025-08-29T15:34:41Z</dcterms:created>
  <dcterms:modified xsi:type="dcterms:W3CDTF">2025-08-29T15:34:41Z</dcterms:modified>
</cp:coreProperties>
</file>